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95" r:id="rId3"/>
    <p:sldId id="267" r:id="rId4"/>
    <p:sldId id="292" r:id="rId5"/>
    <p:sldId id="293" r:id="rId6"/>
    <p:sldId id="284" r:id="rId7"/>
    <p:sldId id="285" r:id="rId8"/>
    <p:sldId id="287" r:id="rId9"/>
    <p:sldId id="289" r:id="rId10"/>
    <p:sldId id="290" r:id="rId11"/>
    <p:sldId id="291" r:id="rId12"/>
  </p:sldIdLst>
  <p:sldSz cx="18288000" cy="10287000"/>
  <p:notesSz cx="6858000" cy="9144000"/>
  <p:embeddedFontLst>
    <p:embeddedFont>
      <p:font typeface="Nanum Square Bold" panose="020B0600000101010101" charset="-127"/>
      <p:regular r:id="rId14"/>
    </p:embeddedFont>
    <p:embeddedFont>
      <p:font typeface="TDTD와이즈굴림" panose="020B0600000101010101" charset="-127"/>
      <p:regular r:id="rId15"/>
    </p:embeddedFont>
    <p:embeddedFont>
      <p:font typeface="경기천년제목 Bold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138F93-50D0-736B-E57C-203D01DAAF4B}" name="원 김" initials="원김" userId="6d2a79bc0d04a6f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1693"/>
    <a:srgbClr val="B3ABD5"/>
    <a:srgbClr val="00B0F0"/>
    <a:srgbClr val="002060"/>
    <a:srgbClr val="E46C0A"/>
    <a:srgbClr val="31859C"/>
    <a:srgbClr val="D99694"/>
    <a:srgbClr val="FAC090"/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1612" autoAdjust="0"/>
  </p:normalViewPr>
  <p:slideViewPr>
    <p:cSldViewPr>
      <p:cViewPr varScale="1">
        <p:scale>
          <a:sx n="68" d="100"/>
          <a:sy n="68" d="100"/>
        </p:scale>
        <p:origin x="78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5E583-C0EE-4C24-BC13-C02473DB2F33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013CC-9266-42E1-82A4-77F864BB45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2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013CC-9266-42E1-82A4-77F864BB45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78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19199" y="886489"/>
            <a:ext cx="15849600" cy="6924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altLang="ko-KR" sz="6600" dirty="0">
                <a:solidFill>
                  <a:srgbClr val="2F1693"/>
                </a:solidFill>
              </a:rPr>
              <a:t>A 5-nm 254-TOPS/W 221-TOPS/mm2 Fully-Digital Computing- in-Memory Macro Supporting Wide-Range Dynamic-Voltage- Frequency Scaling and Simultaneous MAC and Write Operations</a:t>
            </a:r>
            <a:endParaRPr lang="en-US" sz="6600" dirty="0">
              <a:solidFill>
                <a:srgbClr val="2F1693"/>
              </a:solidFill>
              <a:latin typeface="+mj-lt"/>
              <a:ea typeface="나눔고딕" panose="020D0604000000000000" pitchFamily="50" charset="-127"/>
              <a:cs typeface="TDTD와이즈굴림"/>
              <a:sym typeface="TDTD와이즈굴림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24783" y="8599362"/>
            <a:ext cx="3552817" cy="360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altLang="ko-KR" sz="2400" dirty="0" err="1">
                <a:solidFill>
                  <a:srgbClr val="2F1693"/>
                </a:solidFill>
              </a:rPr>
              <a:t>Hidehiro</a:t>
            </a:r>
            <a:r>
              <a:rPr lang="en-US" altLang="ko-KR" sz="2400" dirty="0">
                <a:solidFill>
                  <a:srgbClr val="2F1693"/>
                </a:solidFill>
              </a:rPr>
              <a:t> Fujiwara</a:t>
            </a:r>
            <a:r>
              <a:rPr lang="ko-KR" altLang="en-US" sz="2400" dirty="0">
                <a:solidFill>
                  <a:srgbClr val="2F1693"/>
                </a:solidFill>
              </a:rPr>
              <a:t>외 </a:t>
            </a:r>
            <a:r>
              <a:rPr lang="en-US" altLang="ko-KR" sz="2400" dirty="0">
                <a:solidFill>
                  <a:srgbClr val="2F1693"/>
                </a:solidFill>
              </a:rPr>
              <a:t>17</a:t>
            </a:r>
            <a:r>
              <a:rPr lang="ko-KR" altLang="en-US" sz="2400" dirty="0">
                <a:solidFill>
                  <a:srgbClr val="2F1693"/>
                </a:solidFill>
              </a:rPr>
              <a:t>명</a:t>
            </a:r>
            <a:endParaRPr lang="en-US" sz="2100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B48E-B4FB-96BE-08D9-C00C4733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8E6D3608-91D3-1026-6478-B48635165D20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V. 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BCAC1-7903-CDA1-578E-6F6C6C4AF66E}"/>
              </a:ext>
            </a:extLst>
          </p:cNvPr>
          <p:cNvSpPr txBox="1"/>
          <p:nvPr/>
        </p:nvSpPr>
        <p:spPr>
          <a:xfrm>
            <a:off x="789043" y="1409700"/>
            <a:ext cx="16660757" cy="370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3200" dirty="0"/>
              <a:t>이전 논문의 </a:t>
            </a:r>
            <a:r>
              <a:rPr lang="en-US" altLang="ko-KR" sz="3200" dirty="0"/>
              <a:t>22nm</a:t>
            </a:r>
            <a:r>
              <a:rPr lang="ko-KR" altLang="en-US" sz="3200" dirty="0"/>
              <a:t> 기반 설계를 발전시켜</a:t>
            </a:r>
            <a:r>
              <a:rPr lang="en-US" altLang="ko-KR" sz="3200" dirty="0"/>
              <a:t>, 5nm </a:t>
            </a:r>
            <a:r>
              <a:rPr lang="ko-KR" altLang="en-US" sz="3200" dirty="0"/>
              <a:t>공정에서 </a:t>
            </a:r>
            <a:r>
              <a:rPr lang="en-US" altLang="ko-KR" sz="3200" dirty="0"/>
              <a:t>12T 1R1W bit-cell</a:t>
            </a:r>
            <a:r>
              <a:rPr lang="ko-KR" altLang="en-US" sz="3200" dirty="0"/>
              <a:t> 기반 </a:t>
            </a:r>
            <a:r>
              <a:rPr lang="en-US" altLang="ko-KR" sz="3200" dirty="0"/>
              <a:t>DCIM macro</a:t>
            </a:r>
            <a:r>
              <a:rPr lang="ko-KR" altLang="en-US" sz="3200" dirty="0"/>
              <a:t>를 구현하여 공정 스케일링의 실효성을 입증 하였음</a:t>
            </a:r>
            <a:endParaRPr lang="en-US" altLang="ko-KR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3200" dirty="0"/>
              <a:t>DCIM</a:t>
            </a:r>
            <a:r>
              <a:rPr lang="ko-KR" altLang="en-US" sz="3200" dirty="0"/>
              <a:t>이 </a:t>
            </a:r>
            <a:r>
              <a:rPr lang="en-US" altLang="ko-KR" sz="3200" dirty="0"/>
              <a:t>ACIM</a:t>
            </a:r>
            <a:r>
              <a:rPr lang="ko-KR" altLang="en-US" sz="3200" dirty="0"/>
              <a:t>대비</a:t>
            </a:r>
            <a:r>
              <a:rPr lang="en-US" altLang="ko-KR" sz="3200" dirty="0"/>
              <a:t> PPA, </a:t>
            </a:r>
            <a:r>
              <a:rPr lang="ko-KR" altLang="en-US" sz="3200" dirty="0"/>
              <a:t>유연성</a:t>
            </a:r>
            <a:r>
              <a:rPr lang="en-US" altLang="ko-KR" sz="3200" dirty="0"/>
              <a:t>, </a:t>
            </a:r>
            <a:r>
              <a:rPr lang="ko-KR" altLang="en-US" sz="3200" dirty="0"/>
              <a:t>정확도</a:t>
            </a:r>
            <a:r>
              <a:rPr lang="en-US" altLang="ko-KR" sz="3200" dirty="0"/>
              <a:t>, </a:t>
            </a:r>
            <a:r>
              <a:rPr lang="ko-KR" altLang="en-US" sz="3200" dirty="0"/>
              <a:t>확장성</a:t>
            </a:r>
            <a:r>
              <a:rPr lang="en-US" altLang="ko-KR" sz="3200" dirty="0"/>
              <a:t>, </a:t>
            </a:r>
            <a:r>
              <a:rPr lang="ko-KR" altLang="en-US" sz="3200" dirty="0"/>
              <a:t>테스트 용이성 측면에서 모두 우수함</a:t>
            </a:r>
            <a:endParaRPr lang="en-US" altLang="ko-KR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3200" dirty="0"/>
              <a:t>제안된 구조로</a:t>
            </a:r>
            <a:r>
              <a:rPr lang="en-US" altLang="ko-KR" sz="3200" dirty="0"/>
              <a:t>, </a:t>
            </a:r>
            <a:r>
              <a:rPr lang="ko-KR" altLang="en-US" sz="3200" dirty="0"/>
              <a:t>다양한</a:t>
            </a:r>
            <a:r>
              <a:rPr lang="en-US" altLang="ko-KR" sz="3200" dirty="0"/>
              <a:t> </a:t>
            </a:r>
            <a:r>
              <a:rPr lang="ko-KR" altLang="en-US" sz="3200" dirty="0"/>
              <a:t>비트폭의 </a:t>
            </a:r>
            <a:r>
              <a:rPr lang="en-US" altLang="ko-KR" sz="3200" dirty="0"/>
              <a:t>input</a:t>
            </a:r>
            <a:r>
              <a:rPr lang="ko-KR" altLang="en-US" sz="3200" dirty="0"/>
              <a:t>과 </a:t>
            </a:r>
            <a:r>
              <a:rPr lang="en-US" altLang="ko-KR" sz="3200" dirty="0"/>
              <a:t>weight</a:t>
            </a:r>
            <a:r>
              <a:rPr lang="ko-KR" altLang="en-US" sz="3200" dirty="0"/>
              <a:t>의 </a:t>
            </a:r>
            <a:r>
              <a:rPr lang="en-US" altLang="ko-KR" sz="3200" dirty="0"/>
              <a:t>MAC</a:t>
            </a:r>
            <a:r>
              <a:rPr lang="ko-KR" altLang="en-US" sz="3200" dirty="0"/>
              <a:t>연산 수행 가능</a:t>
            </a:r>
            <a:endParaRPr lang="en-US" altLang="ko-KR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3200" dirty="0"/>
              <a:t>MAC</a:t>
            </a:r>
            <a:r>
              <a:rPr lang="ko-KR" altLang="en-US" sz="3200" dirty="0"/>
              <a:t>연산과 </a:t>
            </a:r>
            <a:r>
              <a:rPr lang="en-US" altLang="ko-KR" sz="3200" dirty="0"/>
              <a:t>weight </a:t>
            </a:r>
            <a:r>
              <a:rPr lang="ko-KR" altLang="en-US" sz="3200" dirty="0"/>
              <a:t>업데이트 병행 수행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DVFS</a:t>
            </a:r>
            <a:r>
              <a:rPr lang="ko-KR" altLang="en-US" sz="3200" dirty="0"/>
              <a:t> 지원</a:t>
            </a:r>
            <a:r>
              <a:rPr lang="en-US" altLang="ko-KR" sz="3200" dirty="0"/>
              <a:t> </a:t>
            </a:r>
            <a:r>
              <a:rPr lang="ko-KR" altLang="en-US" sz="3200" dirty="0"/>
              <a:t>가능함</a:t>
            </a:r>
          </a:p>
        </p:txBody>
      </p:sp>
    </p:spTree>
    <p:extLst>
      <p:ext uri="{BB962C8B-B14F-4D97-AF65-F5344CB8AC3E}">
        <p14:creationId xmlns:p14="http://schemas.microsoft.com/office/powerpoint/2010/main" val="130393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31153-C1F0-7E99-0BB4-4011E39B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38695D5-CED3-F1BB-6934-B0C71F993367}"/>
              </a:ext>
            </a:extLst>
          </p:cNvPr>
          <p:cNvSpPr txBox="1"/>
          <p:nvPr/>
        </p:nvSpPr>
        <p:spPr>
          <a:xfrm>
            <a:off x="5202156" y="4407273"/>
            <a:ext cx="7883688" cy="147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86"/>
              </a:lnSpc>
            </a:pPr>
            <a:r>
              <a:rPr lang="ko-KR" altLang="en-US" sz="112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감사합니다</a:t>
            </a:r>
            <a:r>
              <a:rPr lang="en-US" altLang="ko-KR" sz="112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!</a:t>
            </a:r>
            <a:endParaRPr lang="en-US" sz="11299" dirty="0">
              <a:solidFill>
                <a:srgbClr val="2F1693"/>
              </a:solidFill>
              <a:latin typeface="TDTD와이즈굴림"/>
              <a:ea typeface="TDTD와이즈굴림"/>
              <a:cs typeface="TDTD와이즈굴림"/>
              <a:sym typeface="TDTD와이즈굴림"/>
            </a:endParaRPr>
          </a:p>
        </p:txBody>
      </p:sp>
    </p:spTree>
    <p:extLst>
      <p:ext uri="{BB962C8B-B14F-4D97-AF65-F5344CB8AC3E}">
        <p14:creationId xmlns:p14="http://schemas.microsoft.com/office/powerpoint/2010/main" val="288902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1F742-1B25-067A-76A1-9CD3F3D1D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D79A69-E19F-D13C-E0A0-FE22F9D49CC0}"/>
              </a:ext>
            </a:extLst>
          </p:cNvPr>
          <p:cNvSpPr txBox="1"/>
          <p:nvPr/>
        </p:nvSpPr>
        <p:spPr>
          <a:xfrm>
            <a:off x="3733800" y="4381500"/>
            <a:ext cx="3200401" cy="1273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ko-KR" altLang="en-US" sz="6600">
                <a:solidFill>
                  <a:srgbClr val="2F1693"/>
                </a:solidFill>
                <a:latin typeface="+mj-lt"/>
              </a:rPr>
              <a:t>목차</a:t>
            </a:r>
            <a:endParaRPr lang="en-US" sz="6600" dirty="0">
              <a:solidFill>
                <a:srgbClr val="2F1693"/>
              </a:solidFill>
              <a:latin typeface="+mj-lt"/>
              <a:ea typeface="나눔고딕" panose="020D0604000000000000" pitchFamily="50" charset="-127"/>
              <a:cs typeface="TDTD와이즈굴림"/>
              <a:sym typeface="TDTD와이즈굴림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9C229-E305-3874-E2FC-94C6AEF62B98}"/>
              </a:ext>
            </a:extLst>
          </p:cNvPr>
          <p:cNvSpPr txBox="1"/>
          <p:nvPr/>
        </p:nvSpPr>
        <p:spPr>
          <a:xfrm>
            <a:off x="9372600" y="2495852"/>
            <a:ext cx="6019800" cy="5295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250000"/>
              </a:lnSpc>
              <a:buAutoNum type="romanUcPeriod"/>
            </a:pPr>
            <a:r>
              <a:rPr lang="en-US" altLang="ko-KR" sz="28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Introduction</a:t>
            </a:r>
          </a:p>
          <a:p>
            <a:pPr marL="400050" indent="-400050">
              <a:lnSpc>
                <a:spcPct val="250000"/>
              </a:lnSpc>
              <a:buAutoNum type="romanUcPeriod"/>
            </a:pPr>
            <a:r>
              <a:rPr lang="en-US" altLang="ko-KR" sz="28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DCIM macro Architecture</a:t>
            </a:r>
          </a:p>
          <a:p>
            <a:pPr marL="400050" indent="-400050">
              <a:lnSpc>
                <a:spcPct val="250000"/>
              </a:lnSpc>
              <a:buAutoNum type="romanUcPeriod"/>
            </a:pPr>
            <a:r>
              <a:rPr lang="en-US" altLang="ko-KR" sz="28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Implementation</a:t>
            </a:r>
          </a:p>
          <a:p>
            <a:pPr marL="400050" indent="-400050">
              <a:lnSpc>
                <a:spcPct val="250000"/>
              </a:lnSpc>
              <a:buAutoNum type="romanUcPeriod"/>
            </a:pPr>
            <a:r>
              <a:rPr lang="en-US" altLang="ko-KR" sz="28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Results &amp; Discussion</a:t>
            </a:r>
          </a:p>
          <a:p>
            <a:pPr marL="400050" indent="-400050">
              <a:lnSpc>
                <a:spcPct val="250000"/>
              </a:lnSpc>
              <a:buAutoNum type="romanUcPeriod"/>
            </a:pPr>
            <a:r>
              <a:rPr lang="en-US" altLang="ko-KR" sz="28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3510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5F21-38C3-1B6B-6E50-ABEFF595D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37088CD5-4CB7-47E1-CB63-49712185015F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I. Introduction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1B7A55-44D8-5BE9-104D-9F036CC4D8A6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연구 배경 및 필요성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14611B21-D77D-C962-C613-36CBAB6A2783}"/>
              </a:ext>
            </a:extLst>
          </p:cNvPr>
          <p:cNvSpPr txBox="1"/>
          <p:nvPr/>
        </p:nvSpPr>
        <p:spPr>
          <a:xfrm>
            <a:off x="789043" y="1918940"/>
            <a:ext cx="15365357" cy="1314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/>
              <a:t>엣지</a:t>
            </a:r>
            <a:r>
              <a:rPr lang="ko-KR" altLang="en-US" sz="2800" dirty="0"/>
              <a:t> </a:t>
            </a:r>
            <a:r>
              <a:rPr lang="en-US" altLang="ko-KR" sz="2800" dirty="0"/>
              <a:t>AI </a:t>
            </a:r>
            <a:r>
              <a:rPr lang="ko-KR" altLang="en-US" sz="2800" dirty="0"/>
              <a:t>디바이스에서는 </a:t>
            </a:r>
            <a:r>
              <a:rPr lang="en-US" altLang="ko-KR" sz="2800" dirty="0"/>
              <a:t>MAC </a:t>
            </a:r>
            <a:r>
              <a:rPr lang="ko-KR" altLang="en-US" sz="2800" dirty="0"/>
              <a:t>연산과 </a:t>
            </a:r>
            <a:r>
              <a:rPr lang="en-US" altLang="ko-KR" sz="2800" dirty="0"/>
              <a:t>Data</a:t>
            </a:r>
            <a:r>
              <a:rPr lang="ko-KR" altLang="en-US" sz="2800" dirty="0"/>
              <a:t> 이동이 전체 전력 소모의 주요 원인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800" dirty="0"/>
              <a:t>DCIM</a:t>
            </a:r>
            <a:r>
              <a:rPr lang="ko-KR" altLang="en-US" sz="2800" dirty="0"/>
              <a:t>은 공정 스케일링과 정확도 손실 없이 높은 유연성으로 다양한 연산 대응 확인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5BBFB-C598-71DA-713C-FEDC876A85A3}"/>
              </a:ext>
            </a:extLst>
          </p:cNvPr>
          <p:cNvSpPr txBox="1"/>
          <p:nvPr/>
        </p:nvSpPr>
        <p:spPr>
          <a:xfrm>
            <a:off x="789043" y="3977387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기존 연구의 한계점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94590-9E1E-FEB7-8416-5D1D11395F30}"/>
              </a:ext>
            </a:extLst>
          </p:cNvPr>
          <p:cNvSpPr txBox="1"/>
          <p:nvPr/>
        </p:nvSpPr>
        <p:spPr>
          <a:xfrm>
            <a:off x="789043" y="4803509"/>
            <a:ext cx="15974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2800" dirty="0"/>
              <a:t>Analog CIM(ACIM)</a:t>
            </a:r>
            <a:r>
              <a:rPr lang="ko-KR" altLang="en-US" sz="2800" dirty="0"/>
              <a:t>은 전력 효율이 높지만</a:t>
            </a:r>
            <a:r>
              <a:rPr lang="en-US" altLang="ko-KR" sz="2800" dirty="0"/>
              <a:t>, </a:t>
            </a:r>
            <a:r>
              <a:rPr lang="ko-KR" altLang="en-US" sz="2800" dirty="0"/>
              <a:t>정확도 저하 문제</a:t>
            </a:r>
            <a:r>
              <a:rPr lang="en-US" altLang="ko-KR" sz="2800" dirty="0"/>
              <a:t> (ADC, </a:t>
            </a:r>
            <a:r>
              <a:rPr lang="ko-KR" altLang="en-US" sz="2800" dirty="0"/>
              <a:t>트랜지스터 공정 변동성 등</a:t>
            </a:r>
            <a:r>
              <a:rPr lang="en-US" altLang="ko-KR" sz="2800" dirty="0"/>
              <a:t>)</a:t>
            </a:r>
            <a:r>
              <a:rPr lang="ko-KR" altLang="en-US" sz="2800" dirty="0"/>
              <a:t>가 존재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2375F-2F8E-C68A-43B0-A6254DAE4765}"/>
              </a:ext>
            </a:extLst>
          </p:cNvPr>
          <p:cNvSpPr txBox="1"/>
          <p:nvPr/>
        </p:nvSpPr>
        <p:spPr>
          <a:xfrm>
            <a:off x="786272" y="6033009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본 연구 제안 구조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75A23-3995-6411-B029-8555BD0EEE3C}"/>
              </a:ext>
            </a:extLst>
          </p:cNvPr>
          <p:cNvSpPr txBox="1"/>
          <p:nvPr/>
        </p:nvSpPr>
        <p:spPr>
          <a:xfrm>
            <a:off x="786272" y="6859131"/>
            <a:ext cx="15365357" cy="178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800" dirty="0"/>
              <a:t>5nm</a:t>
            </a:r>
            <a:r>
              <a:rPr lang="ko-KR" altLang="en-US" sz="2800" dirty="0"/>
              <a:t> 공정으로 </a:t>
            </a:r>
            <a:r>
              <a:rPr lang="en-US" altLang="ko-KR" sz="2800" dirty="0"/>
              <a:t>12T 1R1W bit-cell</a:t>
            </a:r>
            <a:r>
              <a:rPr lang="ko-KR" altLang="en-US" sz="2800" dirty="0"/>
              <a:t> 기반의 저전력 동작 </a:t>
            </a:r>
            <a:r>
              <a:rPr lang="en-US" altLang="ko-KR" sz="2800" dirty="0"/>
              <a:t>64kb DCIM macro </a:t>
            </a:r>
            <a:r>
              <a:rPr lang="ko-KR" altLang="en-US" sz="2800" dirty="0"/>
              <a:t>제안</a:t>
            </a:r>
            <a:endParaRPr lang="en-US" altLang="ko-KR" sz="28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MAC</a:t>
            </a:r>
            <a:r>
              <a:rPr lang="ko-KR" altLang="en-US" sz="2400" dirty="0"/>
              <a:t>과 </a:t>
            </a:r>
            <a:r>
              <a:rPr lang="en-US" altLang="ko-KR" sz="2400" dirty="0"/>
              <a:t>weight</a:t>
            </a:r>
            <a:r>
              <a:rPr lang="ko-KR" altLang="en-US" sz="2400" dirty="0"/>
              <a:t> 쓰기 연산을 동시에 수행 가능</a:t>
            </a:r>
            <a:endParaRPr lang="en-US" altLang="ko-KR" sz="24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DVFS(Dynamic Voltage-Frequency Scaling) </a:t>
            </a:r>
            <a:r>
              <a:rPr lang="ko-KR" altLang="en-US" sz="2400" dirty="0"/>
              <a:t>지원</a:t>
            </a:r>
          </a:p>
        </p:txBody>
      </p:sp>
    </p:spTree>
    <p:extLst>
      <p:ext uri="{BB962C8B-B14F-4D97-AF65-F5344CB8AC3E}">
        <p14:creationId xmlns:p14="http://schemas.microsoft.com/office/powerpoint/2010/main" val="194427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6081C-5A44-3E03-640C-D64FC6C8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59E47DFC-0714-3695-4A70-8139C127E0CE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II. DCIM macro Architecture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1564BC-1AE4-3839-7E86-30A64B633CFC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전체 구조 구성 및 동작</a:t>
            </a:r>
            <a:r>
              <a:rPr lang="en-US" altLang="ko-KR" sz="3200" dirty="0"/>
              <a:t>(1/2)</a:t>
            </a:r>
            <a:endParaRPr lang="ko-KR" altLang="en-US" sz="320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3A5C391-3E6E-2349-5554-47A90246CE6A}"/>
              </a:ext>
            </a:extLst>
          </p:cNvPr>
          <p:cNvSpPr txBox="1"/>
          <p:nvPr/>
        </p:nvSpPr>
        <p:spPr>
          <a:xfrm>
            <a:off x="8763000" y="2819093"/>
            <a:ext cx="9448800" cy="62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구조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총 </a:t>
            </a:r>
            <a:r>
              <a:rPr lang="en-US" altLang="ko-KR" sz="2000" dirty="0"/>
              <a:t>64</a:t>
            </a:r>
            <a:r>
              <a:rPr lang="ko-KR" altLang="en-US" sz="2000" dirty="0"/>
              <a:t>개의 </a:t>
            </a:r>
            <a:r>
              <a:rPr lang="en-US" altLang="ko-KR" sz="2000" dirty="0"/>
              <a:t>MAC Array,</a:t>
            </a:r>
            <a:r>
              <a:rPr lang="ko-KR" altLang="en-US" sz="2000" dirty="0"/>
              <a:t> </a:t>
            </a:r>
            <a:r>
              <a:rPr lang="en-US" altLang="ko-KR" sz="2000" dirty="0"/>
              <a:t>signed/unsigned weight</a:t>
            </a:r>
            <a:r>
              <a:rPr lang="ko-KR" altLang="en-US" sz="2000" dirty="0"/>
              <a:t>저장을 위한 </a:t>
            </a:r>
            <a:r>
              <a:rPr lang="en-US" altLang="ko-KR" sz="2000" dirty="0"/>
              <a:t>12T bit-cell,</a:t>
            </a:r>
            <a:r>
              <a:rPr lang="ko-KR" altLang="en-US" sz="2000" dirty="0"/>
              <a:t> </a:t>
            </a:r>
            <a:r>
              <a:rPr lang="en-US" altLang="ko-KR" sz="2000" dirty="0"/>
              <a:t>XINLB driver, Adress Decoder</a:t>
            </a:r>
            <a:r>
              <a:rPr lang="ko-KR" altLang="en-US" sz="2000" dirty="0"/>
              <a:t>로 구성</a:t>
            </a:r>
            <a:r>
              <a:rPr lang="en-US" altLang="ko-KR" sz="2000" dirty="0"/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각 </a:t>
            </a:r>
            <a:r>
              <a:rPr lang="en-US" altLang="ko-KR" sz="2000" dirty="0"/>
              <a:t>MAC Array</a:t>
            </a:r>
            <a:r>
              <a:rPr lang="ko-KR" altLang="en-US" sz="2000" dirty="0"/>
              <a:t> 구성 </a:t>
            </a:r>
            <a:r>
              <a:rPr lang="en-US" altLang="ko-KR" sz="2000" dirty="0"/>
              <a:t>:</a:t>
            </a:r>
          </a:p>
          <a:p>
            <a:pPr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12T bit-cell Array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  	-&gt; 1kb = 4cols x 4rows x 64banks</a:t>
            </a:r>
            <a:r>
              <a:rPr lang="ko-KR" altLang="en-US" sz="1600" dirty="0"/>
              <a:t>로 구성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	-&gt; 1R1W</a:t>
            </a:r>
            <a:r>
              <a:rPr lang="ko-KR" altLang="en-US" sz="1600" dirty="0"/>
              <a:t> 구조로 </a:t>
            </a:r>
            <a:r>
              <a:rPr lang="en-US" altLang="ko-KR" sz="1600" dirty="0"/>
              <a:t>MAC</a:t>
            </a:r>
            <a:r>
              <a:rPr lang="ko-KR" altLang="en-US" sz="1600" dirty="0"/>
              <a:t>연산과 </a:t>
            </a:r>
            <a:r>
              <a:rPr lang="en-US" altLang="ko-KR" sz="1600" dirty="0"/>
              <a:t>weight</a:t>
            </a:r>
            <a:r>
              <a:rPr lang="ko-KR" altLang="en-US" sz="1600" dirty="0"/>
              <a:t>쓰기를 동시에 지원</a:t>
            </a:r>
            <a:endParaRPr lang="en-US" altLang="ko-KR" sz="1600" dirty="0"/>
          </a:p>
          <a:p>
            <a:pPr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XINLB driver</a:t>
            </a:r>
            <a:r>
              <a:rPr lang="ko-KR" altLang="en-US" dirty="0"/>
              <a:t>：</a:t>
            </a:r>
            <a:r>
              <a:rPr lang="en-US" altLang="ko-KR" sz="1600" dirty="0"/>
              <a:t>64</a:t>
            </a:r>
            <a:r>
              <a:rPr lang="ko-KR" altLang="en-US" sz="1600" dirty="0"/>
              <a:t>개의 </a:t>
            </a:r>
            <a:r>
              <a:rPr lang="en-US" altLang="ko-KR" sz="1600" dirty="0"/>
              <a:t>4b input</a:t>
            </a:r>
            <a:r>
              <a:rPr lang="ko-KR" altLang="en-US" sz="1600" dirty="0"/>
              <a:t>을 </a:t>
            </a:r>
            <a:r>
              <a:rPr lang="en-US" altLang="ko-KR" sz="1600" dirty="0"/>
              <a:t>4 to 1 MUX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bit-serial </a:t>
            </a:r>
            <a:r>
              <a:rPr lang="ko-KR" altLang="en-US" sz="1600" dirty="0"/>
              <a:t>방식</a:t>
            </a:r>
            <a:r>
              <a:rPr lang="en-US" altLang="ko-KR" sz="1600" dirty="0"/>
              <a:t>(MSB→LSB)</a:t>
            </a:r>
            <a:r>
              <a:rPr lang="ko-KR" altLang="en-US" sz="1600" dirty="0"/>
              <a:t>으로 순차 인가</a:t>
            </a:r>
            <a:endParaRPr lang="en-US" altLang="ko-KR" sz="1600" dirty="0"/>
          </a:p>
          <a:p>
            <a:pPr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Adress decoder</a:t>
            </a:r>
            <a:r>
              <a:rPr lang="ko-KR" altLang="en-US" dirty="0"/>
              <a:t>：</a:t>
            </a:r>
            <a:r>
              <a:rPr lang="en-US" altLang="ko-KR" sz="1600" dirty="0"/>
              <a:t>Read/Write Word line</a:t>
            </a:r>
            <a:r>
              <a:rPr lang="ko-KR" altLang="en-US" sz="1600" dirty="0"/>
              <a:t>을 제어해 </a:t>
            </a:r>
            <a:r>
              <a:rPr lang="en-US" altLang="ko-KR" sz="1600" dirty="0"/>
              <a:t>bit-cell</a:t>
            </a:r>
            <a:r>
              <a:rPr lang="ko-KR" altLang="en-US" sz="1600" dirty="0"/>
              <a:t>에서 데이터를 읽거나 씀</a:t>
            </a:r>
            <a:endParaRPr lang="en-US" altLang="ko-KR" dirty="0"/>
          </a:p>
          <a:p>
            <a:pPr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NOR multiplier</a:t>
            </a:r>
            <a:r>
              <a:rPr lang="ko-KR" altLang="en-US" dirty="0"/>
              <a:t>：</a:t>
            </a:r>
            <a:r>
              <a:rPr lang="en-US" altLang="ko-KR" sz="1600" dirty="0"/>
              <a:t>bit-cell</a:t>
            </a:r>
            <a:r>
              <a:rPr lang="ko-KR" altLang="en-US" sz="1600" dirty="0"/>
              <a:t>에서 읽어온</a:t>
            </a:r>
            <a:r>
              <a:rPr lang="en-US" altLang="ko-KR" sz="1600" dirty="0"/>
              <a:t>(RBL)</a:t>
            </a:r>
            <a:r>
              <a:rPr lang="ko-KR" altLang="en-US" sz="1600" dirty="0"/>
              <a:t> </a:t>
            </a:r>
            <a:r>
              <a:rPr lang="en-US" altLang="ko-KR" sz="1600" dirty="0"/>
              <a:t>weight</a:t>
            </a:r>
            <a:r>
              <a:rPr lang="ko-KR" altLang="en-US" sz="1600" dirty="0"/>
              <a:t>와 </a:t>
            </a:r>
            <a:r>
              <a:rPr lang="en-US" altLang="ko-KR" sz="1600" dirty="0"/>
              <a:t>XIN</a:t>
            </a:r>
            <a:r>
              <a:rPr lang="ko-KR" altLang="en-US" sz="1600" dirty="0"/>
              <a:t>을 곱셈 연산 수행</a:t>
            </a:r>
            <a:endParaRPr lang="en-US" altLang="ko-KR" sz="1600" dirty="0"/>
          </a:p>
          <a:p>
            <a:pPr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Adder tree </a:t>
            </a:r>
            <a:r>
              <a:rPr lang="ko-KR" altLang="en-US" dirty="0"/>
              <a:t>：</a:t>
            </a:r>
            <a:r>
              <a:rPr lang="ko-KR" altLang="en-US" sz="1600" dirty="0"/>
              <a:t>각 </a:t>
            </a:r>
            <a:r>
              <a:rPr lang="en-US" altLang="ko-KR" sz="1600" dirty="0"/>
              <a:t>banks</a:t>
            </a:r>
            <a:r>
              <a:rPr lang="ko-KR" altLang="en-US" sz="1600" dirty="0"/>
              <a:t>의 곱셈</a:t>
            </a:r>
            <a:r>
              <a:rPr lang="en-US" altLang="ko-KR" sz="1600" dirty="0"/>
              <a:t>(XINLB x RBLB=4bit)</a:t>
            </a:r>
            <a:r>
              <a:rPr lang="ko-KR" altLang="en-US" sz="1600" dirty="0"/>
              <a:t> 결과 </a:t>
            </a:r>
            <a:r>
              <a:rPr lang="en-US" altLang="ko-KR" sz="1600" dirty="0"/>
              <a:t>64</a:t>
            </a:r>
            <a:r>
              <a:rPr lang="ko-KR" altLang="en-US" sz="1600" dirty="0"/>
              <a:t>개를 병렬로 합산하여 </a:t>
            </a:r>
            <a:r>
              <a:rPr lang="en-US" altLang="ko-KR" sz="1600" dirty="0"/>
              <a:t>partial sum </a:t>
            </a:r>
            <a:r>
              <a:rPr lang="ko-KR" altLang="en-US" sz="1600" dirty="0"/>
              <a:t>생성</a:t>
            </a:r>
            <a:endParaRPr lang="en-US" altLang="ko-KR" sz="1600" dirty="0"/>
          </a:p>
          <a:p>
            <a:pPr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Bit shifter</a:t>
            </a:r>
            <a:r>
              <a:rPr lang="ko-KR" altLang="en-US" dirty="0"/>
              <a:t>：</a:t>
            </a:r>
            <a:r>
              <a:rPr lang="ko-KR" altLang="en-US" sz="1600" dirty="0"/>
              <a:t>누적 값의 </a:t>
            </a:r>
            <a:r>
              <a:rPr lang="en-US" altLang="ko-KR" sz="1600" dirty="0"/>
              <a:t>bit significance</a:t>
            </a:r>
            <a:r>
              <a:rPr lang="ko-KR" altLang="en-US" sz="1600" dirty="0"/>
              <a:t>를 보정하기 위해 </a:t>
            </a:r>
            <a:r>
              <a:rPr lang="en-US" altLang="ko-KR" sz="1600" dirty="0"/>
              <a:t>left shift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Accumulator</a:t>
            </a:r>
            <a:r>
              <a:rPr lang="ko-KR" altLang="en-US" dirty="0"/>
              <a:t>：</a:t>
            </a:r>
            <a:r>
              <a:rPr lang="en-US" altLang="ko-KR" sz="1600" dirty="0"/>
              <a:t>shift</a:t>
            </a:r>
            <a:r>
              <a:rPr lang="ko-KR" altLang="en-US" sz="1600" dirty="0"/>
              <a:t>된 값을 누산하여 최종 결과를 </a:t>
            </a:r>
            <a:r>
              <a:rPr lang="en-US" altLang="ko-KR" sz="1600" dirty="0"/>
              <a:t>FF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NOUT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※ </a:t>
            </a:r>
            <a:r>
              <a:rPr lang="ko-KR" altLang="en-US" sz="1600" dirty="0"/>
              <a:t>해당 </a:t>
            </a:r>
            <a:r>
              <a:rPr lang="en-US" altLang="ko-KR" sz="1600" dirty="0"/>
              <a:t>DCIM </a:t>
            </a:r>
            <a:r>
              <a:rPr lang="ko-KR" altLang="en-US" sz="1600" dirty="0"/>
              <a:t>구조는 읽기 동작을 지원하며</a:t>
            </a:r>
            <a:r>
              <a:rPr lang="en-US" altLang="ko-KR" sz="1600" dirty="0"/>
              <a:t>, </a:t>
            </a:r>
            <a:r>
              <a:rPr lang="ko-KR" altLang="en-US" sz="1600" dirty="0"/>
              <a:t>읽은 데이터는 바로 </a:t>
            </a:r>
            <a:r>
              <a:rPr lang="en-US" altLang="ko-KR" sz="1600" dirty="0"/>
              <a:t>MAC</a:t>
            </a:r>
            <a:r>
              <a:rPr lang="ko-KR" altLang="en-US" sz="1600" dirty="0"/>
              <a:t>연산을 통해 최종 출력됨</a:t>
            </a:r>
          </a:p>
        </p:txBody>
      </p:sp>
      <p:pic>
        <p:nvPicPr>
          <p:cNvPr id="3" name="그림 2" descr="텍스트, 도표, 지도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7ED674-684A-548A-B1F0-3AF7518E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3" y="2321775"/>
            <a:ext cx="7920000" cy="68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1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D8510-1D7B-E830-0754-508886A96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D08FB1BE-C07C-0479-82F7-528499B8E676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II. DCIM macro Architecture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1559B2-BD0D-2FED-05C7-F8187726FA02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전체 구조 구성 및 동작</a:t>
            </a:r>
            <a:r>
              <a:rPr lang="en-US" altLang="ko-KR" sz="3200" dirty="0"/>
              <a:t>(2/2)</a:t>
            </a:r>
            <a:endParaRPr lang="ko-KR" altLang="en-US" sz="320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EE76F4F5-1B8F-0117-7D85-B1C1258D00D2}"/>
              </a:ext>
            </a:extLst>
          </p:cNvPr>
          <p:cNvSpPr txBox="1"/>
          <p:nvPr/>
        </p:nvSpPr>
        <p:spPr>
          <a:xfrm>
            <a:off x="8772543" y="2781300"/>
            <a:ext cx="9363057" cy="507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동작</a:t>
            </a:r>
            <a:r>
              <a:rPr lang="en-US" altLang="ko-KR" sz="2000" b="1" dirty="0"/>
              <a:t>(unsigned input 4bit, weight 4bit </a:t>
            </a:r>
            <a:r>
              <a:rPr lang="ko-KR" altLang="en-US" sz="2000" b="1" dirty="0"/>
              <a:t>기준</a:t>
            </a:r>
            <a:r>
              <a:rPr lang="en-US" altLang="ko-KR" sz="2000" b="1" dirty="0"/>
              <a:t>, Pipeline </a:t>
            </a:r>
            <a:r>
              <a:rPr lang="ko-KR" altLang="en-US" sz="2000" b="1" dirty="0"/>
              <a:t>구조</a:t>
            </a:r>
            <a:r>
              <a:rPr lang="en-US" altLang="ko-KR" sz="2000" b="1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/>
              <a:t>한 사이클마다 </a:t>
            </a:r>
            <a:r>
              <a:rPr lang="en-US" altLang="ko-KR" dirty="0"/>
              <a:t>1bit</a:t>
            </a:r>
            <a:r>
              <a:rPr lang="ko-KR" altLang="en-US" dirty="0"/>
              <a:t>씩 총 </a:t>
            </a:r>
            <a:r>
              <a:rPr lang="en-US" altLang="ko-KR" dirty="0"/>
              <a:t>4</a:t>
            </a:r>
            <a:r>
              <a:rPr lang="ko-KR" altLang="en-US" dirty="0"/>
              <a:t>사이클 동안 </a:t>
            </a:r>
            <a:r>
              <a:rPr lang="en-US" altLang="ko-KR" dirty="0"/>
              <a:t>bit-serial</a:t>
            </a:r>
            <a:r>
              <a:rPr lang="ko-KR" altLang="en-US" dirty="0"/>
              <a:t>방식으로 인가됨</a:t>
            </a:r>
            <a:r>
              <a:rPr lang="en-US" altLang="ko-KR" dirty="0"/>
              <a:t>(MSB-&gt;LSB)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/>
              <a:t>첫 사이클에 </a:t>
            </a:r>
            <a:r>
              <a:rPr lang="en-US" altLang="ko-KR" dirty="0"/>
              <a:t>64</a:t>
            </a:r>
            <a:r>
              <a:rPr lang="ko-KR" altLang="en-US" dirty="0"/>
              <a:t>개의 </a:t>
            </a:r>
            <a:r>
              <a:rPr lang="en-US" altLang="ko-KR" dirty="0"/>
              <a:t>XIN</a:t>
            </a:r>
            <a:r>
              <a:rPr lang="ko-KR" altLang="en-US" dirty="0"/>
              <a:t>의 </a:t>
            </a:r>
            <a:r>
              <a:rPr lang="en-US" altLang="ko-KR" dirty="0"/>
              <a:t>MSB</a:t>
            </a:r>
            <a:r>
              <a:rPr lang="ko-KR" altLang="en-US" dirty="0"/>
              <a:t>가 각각의 </a:t>
            </a:r>
            <a:r>
              <a:rPr lang="en-US" altLang="ko-KR" dirty="0"/>
              <a:t>64</a:t>
            </a:r>
            <a:r>
              <a:rPr lang="ko-KR" altLang="en-US" dirty="0"/>
              <a:t>개의 </a:t>
            </a:r>
            <a:r>
              <a:rPr lang="en-US" altLang="ko-KR" dirty="0"/>
              <a:t>MAC Array</a:t>
            </a:r>
            <a:r>
              <a:rPr lang="ko-KR" altLang="en-US" dirty="0"/>
              <a:t>에 병렬로 인가됨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/>
              <a:t>각 </a:t>
            </a:r>
            <a:r>
              <a:rPr lang="en-US" altLang="ko-KR" dirty="0"/>
              <a:t>MAC array</a:t>
            </a:r>
            <a:r>
              <a:rPr lang="ko-KR" altLang="en-US" dirty="0"/>
              <a:t>의</a:t>
            </a:r>
            <a:r>
              <a:rPr lang="en-US" altLang="ko-KR" dirty="0"/>
              <a:t> bit-cell</a:t>
            </a:r>
            <a:r>
              <a:rPr lang="ko-KR" altLang="en-US" dirty="0"/>
              <a:t>의 </a:t>
            </a:r>
            <a:r>
              <a:rPr lang="en-US" altLang="ko-KR" dirty="0"/>
              <a:t>64</a:t>
            </a:r>
            <a:r>
              <a:rPr lang="ko-KR" altLang="en-US" dirty="0"/>
              <a:t>개 </a:t>
            </a:r>
            <a:r>
              <a:rPr lang="en-US" altLang="ko-KR" dirty="0"/>
              <a:t>banks</a:t>
            </a:r>
            <a:r>
              <a:rPr lang="ko-KR" altLang="en-US" dirty="0"/>
              <a:t>에서 읽은 각각의 </a:t>
            </a:r>
            <a:r>
              <a:rPr lang="en-US" altLang="ko-KR" dirty="0"/>
              <a:t>4bit weight</a:t>
            </a:r>
            <a:r>
              <a:rPr lang="ko-KR" altLang="en-US" dirty="0"/>
              <a:t>와 입력된 </a:t>
            </a:r>
            <a:r>
              <a:rPr lang="en-US" altLang="ko-KR" dirty="0"/>
              <a:t>1bit XIN</a:t>
            </a:r>
            <a:r>
              <a:rPr lang="ko-KR" altLang="en-US" dirty="0"/>
              <a:t>을 </a:t>
            </a:r>
            <a:r>
              <a:rPr lang="en-US" altLang="ko-KR" dirty="0"/>
              <a:t>bitwise NOR</a:t>
            </a:r>
            <a:r>
              <a:rPr lang="ko-KR" altLang="en-US" dirty="0"/>
              <a:t>연산하여 </a:t>
            </a:r>
            <a:r>
              <a:rPr lang="en-US" altLang="ko-KR" dirty="0"/>
              <a:t>64</a:t>
            </a:r>
            <a:r>
              <a:rPr lang="ko-KR" altLang="en-US" dirty="0"/>
              <a:t>개의 </a:t>
            </a:r>
            <a:r>
              <a:rPr lang="en-US" altLang="ko-KR" dirty="0"/>
              <a:t>4bit </a:t>
            </a:r>
            <a:r>
              <a:rPr lang="ko-KR" altLang="en-US" dirty="0"/>
              <a:t>곱셈 결과 생성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4bit </a:t>
            </a:r>
            <a:r>
              <a:rPr lang="ko-KR" altLang="en-US" dirty="0"/>
              <a:t>곱셈 결과가 </a:t>
            </a:r>
            <a:r>
              <a:rPr lang="en-US" altLang="ko-KR" dirty="0"/>
              <a:t>6-stg adder tree</a:t>
            </a:r>
            <a:r>
              <a:rPr lang="ko-KR" altLang="en-US" dirty="0"/>
              <a:t>에 병렬로 합산하여 </a:t>
            </a:r>
            <a:r>
              <a:rPr lang="en-US" altLang="ko-KR" dirty="0"/>
              <a:t>partial</a:t>
            </a:r>
            <a:r>
              <a:rPr lang="ko-KR" altLang="en-US" dirty="0"/>
              <a:t> </a:t>
            </a:r>
            <a:r>
              <a:rPr lang="en-US" altLang="ko-KR" dirty="0"/>
              <a:t>sum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Partial sum</a:t>
            </a:r>
            <a:r>
              <a:rPr lang="ko-KR" altLang="en-US" dirty="0"/>
              <a:t>의 </a:t>
            </a:r>
            <a:r>
              <a:rPr lang="en-US" altLang="ko-KR" dirty="0"/>
              <a:t>sign</a:t>
            </a:r>
            <a:r>
              <a:rPr lang="ko-KR" altLang="en-US" dirty="0"/>
              <a:t>에 따라 </a:t>
            </a:r>
            <a:r>
              <a:rPr lang="en-US" altLang="ko-KR" dirty="0"/>
              <a:t>2</a:t>
            </a:r>
            <a:r>
              <a:rPr lang="ko-KR" altLang="en-US" dirty="0"/>
              <a:t>의 보수 연산을 선택 수행함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/>
              <a:t>보수 연산을 통해 </a:t>
            </a:r>
            <a:r>
              <a:rPr lang="en-US" altLang="ko-KR" dirty="0"/>
              <a:t>14bit</a:t>
            </a:r>
            <a:r>
              <a:rPr lang="ko-KR" altLang="en-US" dirty="0"/>
              <a:t> </a:t>
            </a:r>
            <a:r>
              <a:rPr lang="en-US" altLang="ko-KR" dirty="0"/>
              <a:t>partial sum</a:t>
            </a:r>
            <a:r>
              <a:rPr lang="ko-KR" altLang="en-US" dirty="0"/>
              <a:t>이 </a:t>
            </a:r>
            <a:r>
              <a:rPr lang="ko-KR" altLang="en-US" dirty="0" err="1"/>
              <a:t>누산됨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/>
              <a:t>다음 사이클의 </a:t>
            </a:r>
            <a:r>
              <a:rPr lang="en-US" altLang="ko-KR" dirty="0"/>
              <a:t>14bit partial</a:t>
            </a:r>
            <a:r>
              <a:rPr lang="ko-KR" altLang="en-US" dirty="0"/>
              <a:t> </a:t>
            </a:r>
            <a:r>
              <a:rPr lang="en-US" altLang="ko-KR" dirty="0"/>
              <a:t>sum</a:t>
            </a:r>
            <a:r>
              <a:rPr lang="ko-KR" altLang="en-US" dirty="0"/>
              <a:t>과 누산하기 위해</a:t>
            </a:r>
            <a:r>
              <a:rPr lang="en-US" altLang="ko-KR" dirty="0"/>
              <a:t>, </a:t>
            </a:r>
            <a:r>
              <a:rPr lang="ko-KR" altLang="en-US" dirty="0"/>
              <a:t>이전 사이클의 </a:t>
            </a:r>
            <a:r>
              <a:rPr lang="en-US" altLang="ko-KR" dirty="0"/>
              <a:t>14bit </a:t>
            </a:r>
            <a:r>
              <a:rPr lang="ko-KR" altLang="en-US" dirty="0"/>
              <a:t>결과는 </a:t>
            </a:r>
            <a:r>
              <a:rPr lang="en-US" altLang="ko-KR" dirty="0"/>
              <a:t>bit</a:t>
            </a:r>
            <a:r>
              <a:rPr lang="ko-KR" altLang="en-US" dirty="0"/>
              <a:t> </a:t>
            </a:r>
            <a:r>
              <a:rPr lang="en-US" altLang="ko-KR" dirty="0"/>
              <a:t>shifter</a:t>
            </a:r>
            <a:r>
              <a:rPr lang="ko-KR" altLang="en-US" dirty="0"/>
              <a:t>를 통해 </a:t>
            </a:r>
            <a:r>
              <a:rPr lang="en-US" altLang="ko-KR" dirty="0"/>
              <a:t>left shift</a:t>
            </a:r>
            <a:r>
              <a:rPr lang="ko-KR" altLang="en-US" dirty="0"/>
              <a:t>된 후 </a:t>
            </a:r>
            <a:r>
              <a:rPr lang="ko-KR" altLang="en-US" dirty="0" err="1"/>
              <a:t>누산됨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/>
              <a:t>이 과정을 </a:t>
            </a:r>
            <a:r>
              <a:rPr lang="en-US" altLang="ko-KR" dirty="0"/>
              <a:t>5</a:t>
            </a:r>
            <a:r>
              <a:rPr lang="ko-KR" altLang="en-US" dirty="0"/>
              <a:t>사이클</a:t>
            </a:r>
            <a:r>
              <a:rPr lang="en-US" altLang="ko-KR" dirty="0"/>
              <a:t>(MSB-&gt;LSB)</a:t>
            </a:r>
            <a:r>
              <a:rPr lang="ko-KR" altLang="en-US" dirty="0"/>
              <a:t> 동안 반복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/>
              <a:t>연산 종료 후</a:t>
            </a:r>
            <a:r>
              <a:rPr lang="en-US" altLang="ko-KR" dirty="0"/>
              <a:t>,</a:t>
            </a:r>
            <a:r>
              <a:rPr lang="ko-KR" altLang="en-US" dirty="0"/>
              <a:t> 최종 결과가 </a:t>
            </a:r>
            <a:r>
              <a:rPr lang="en-US" altLang="ko-KR" dirty="0"/>
              <a:t>FF</a:t>
            </a:r>
            <a:r>
              <a:rPr lang="ko-KR" altLang="en-US" dirty="0"/>
              <a:t>에 저장되어 </a:t>
            </a:r>
            <a:r>
              <a:rPr lang="en-US" altLang="ko-KR" dirty="0"/>
              <a:t>64</a:t>
            </a:r>
            <a:r>
              <a:rPr lang="ko-KR" altLang="en-US" dirty="0"/>
              <a:t>개의 </a:t>
            </a:r>
            <a:r>
              <a:rPr lang="en-US" altLang="ko-KR" dirty="0"/>
              <a:t>14bit</a:t>
            </a:r>
            <a:r>
              <a:rPr lang="ko-KR" altLang="en-US" dirty="0"/>
              <a:t> </a:t>
            </a:r>
            <a:r>
              <a:rPr lang="en-US" altLang="ko-KR" dirty="0"/>
              <a:t>NOUT </a:t>
            </a:r>
            <a:r>
              <a:rPr lang="ko-KR" altLang="en-US" dirty="0"/>
              <a:t>출력</a:t>
            </a:r>
            <a:endParaRPr lang="en-US" altLang="ko-KR" dirty="0"/>
          </a:p>
        </p:txBody>
      </p:sp>
      <p:pic>
        <p:nvPicPr>
          <p:cNvPr id="3" name="그림 2" descr="텍스트, 도표, 지도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4FA2D8-A0B6-01AB-F646-C945C4F6F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3" y="2321775"/>
            <a:ext cx="7920000" cy="68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7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E5326-33F0-40BB-8109-DAE895770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D03CB2C-C24B-D009-23EF-908468E560E9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II. DCIM macro Architecture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F11572-5B0E-AC9B-5F53-D6B7BF9FF20F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MAC </a:t>
            </a:r>
            <a:r>
              <a:rPr lang="ko-KR" altLang="en-US" sz="3200" dirty="0"/>
              <a:t>연산 타이밍 및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4277B-51FD-E2B0-B237-EBE1346DB2E1}"/>
              </a:ext>
            </a:extLst>
          </p:cNvPr>
          <p:cNvSpPr txBox="1"/>
          <p:nvPr/>
        </p:nvSpPr>
        <p:spPr>
          <a:xfrm>
            <a:off x="8839200" y="2613829"/>
            <a:ext cx="9220200" cy="660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TIMING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MAC</a:t>
            </a:r>
            <a:r>
              <a:rPr lang="ko-KR" altLang="en-US" sz="2000" dirty="0"/>
              <a:t>연산과 </a:t>
            </a:r>
            <a:r>
              <a:rPr lang="en-US" altLang="ko-KR" sz="2000" dirty="0"/>
              <a:t>weight</a:t>
            </a:r>
            <a:r>
              <a:rPr lang="ko-KR" altLang="en-US" sz="2000" dirty="0"/>
              <a:t> 업데이트를 동시에 빠르게 수행가능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읽기</a:t>
            </a:r>
            <a:r>
              <a:rPr lang="en-US" altLang="ko-KR" dirty="0"/>
              <a:t>/</a:t>
            </a:r>
            <a:r>
              <a:rPr lang="ko-KR" altLang="en-US" dirty="0"/>
              <a:t>쓰기 </a:t>
            </a:r>
            <a:r>
              <a:rPr lang="en-US" altLang="ko-KR" dirty="0" err="1"/>
              <a:t>clk</a:t>
            </a:r>
            <a:r>
              <a:rPr lang="ko-KR" altLang="en-US" dirty="0"/>
              <a:t>을 각각 사용하는 비동기 </a:t>
            </a:r>
            <a:r>
              <a:rPr lang="en-US" altLang="ko-KR" dirty="0"/>
              <a:t>1R1W 12T bit-cell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MAC </a:t>
            </a:r>
            <a:r>
              <a:rPr lang="ko-KR" altLang="en-US" dirty="0"/>
              <a:t>접근 위치와 쓰기 주소가 다를 경우에 업데이트 가능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쓰기 </a:t>
            </a:r>
            <a:r>
              <a:rPr lang="en-US" altLang="ko-KR" dirty="0" err="1"/>
              <a:t>clk</a:t>
            </a:r>
            <a:r>
              <a:rPr lang="ko-KR" altLang="en-US" dirty="0"/>
              <a:t>을 </a:t>
            </a:r>
            <a:r>
              <a:rPr lang="ko-KR" altLang="en-US" dirty="0" err="1"/>
              <a:t>짧게하여</a:t>
            </a:r>
            <a:r>
              <a:rPr lang="ko-KR" altLang="en-US" dirty="0"/>
              <a:t> 빠르게 쓰기 동작 수행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구조 특징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/>
              <a:t>비트셀</a:t>
            </a:r>
            <a:r>
              <a:rPr lang="ko-KR" altLang="en-US" sz="2000" dirty="0"/>
              <a:t> 배열의 각 </a:t>
            </a:r>
            <a:r>
              <a:rPr lang="en-US" altLang="ko-KR" sz="2000" dirty="0"/>
              <a:t>4</a:t>
            </a:r>
            <a:r>
              <a:rPr lang="ko-KR" altLang="en-US" sz="2000" dirty="0"/>
              <a:t>개 뱅크는 덧셈 트리의 </a:t>
            </a:r>
            <a:r>
              <a:rPr lang="en-US" altLang="ko-KR" sz="2000" dirty="0"/>
              <a:t>1</a:t>
            </a:r>
            <a:r>
              <a:rPr lang="ko-KR" altLang="en-US" sz="2000" dirty="0"/>
              <a:t>단계 및 </a:t>
            </a:r>
            <a:r>
              <a:rPr lang="en-US" altLang="ko-KR" sz="2000" dirty="0"/>
              <a:t>2</a:t>
            </a:r>
            <a:r>
              <a:rPr lang="ko-KR" altLang="en-US" sz="2000" dirty="0"/>
              <a:t>단계와 함께 결합되어 있음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Layout</a:t>
            </a:r>
            <a:r>
              <a:rPr lang="ko-KR" altLang="en-US" dirty="0"/>
              <a:t> 설계 시</a:t>
            </a:r>
            <a:r>
              <a:rPr lang="en-US" altLang="ko-KR" dirty="0"/>
              <a:t>, </a:t>
            </a:r>
            <a:r>
              <a:rPr lang="ko-KR" altLang="en-US" dirty="0"/>
              <a:t>면적을 최소화 할 수 있음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해당 구조 </a:t>
            </a:r>
            <a:r>
              <a:rPr lang="en-US" altLang="ko-KR" sz="2000" dirty="0"/>
              <a:t>DCIM macro</a:t>
            </a:r>
            <a:r>
              <a:rPr lang="ko-KR" altLang="en-US" sz="2000" dirty="0"/>
              <a:t> 외부에 추가적인 제어 로직을 추가하여 </a:t>
            </a:r>
            <a:r>
              <a:rPr lang="en-US" altLang="ko-KR" sz="2000" dirty="0"/>
              <a:t>input</a:t>
            </a:r>
            <a:r>
              <a:rPr lang="ko-KR" altLang="en-US" sz="2000" dirty="0"/>
              <a:t> 및 </a:t>
            </a:r>
            <a:r>
              <a:rPr lang="en-US" altLang="ko-KR" sz="2000" dirty="0"/>
              <a:t>weight</a:t>
            </a:r>
            <a:r>
              <a:rPr lang="ko-KR" altLang="en-US" sz="2000" dirty="0"/>
              <a:t> 비트폭의 확장 지원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Signed/unsigned </a:t>
            </a:r>
            <a:r>
              <a:rPr lang="ko-KR" altLang="en-US" dirty="0"/>
              <a:t>형식 지원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8bit signed weight </a:t>
            </a:r>
            <a:r>
              <a:rPr lang="ko-KR" altLang="en-US" dirty="0" err="1"/>
              <a:t>저장시</a:t>
            </a:r>
            <a:r>
              <a:rPr lang="en-US" altLang="ko-KR" dirty="0"/>
              <a:t>, array2</a:t>
            </a:r>
            <a:r>
              <a:rPr lang="ko-KR" altLang="en-US" dirty="0"/>
              <a:t>에 </a:t>
            </a:r>
            <a:r>
              <a:rPr lang="en-US" altLang="ko-KR" dirty="0"/>
              <a:t>signed 4bit, array1</a:t>
            </a:r>
            <a:r>
              <a:rPr lang="ko-KR" altLang="en-US" dirty="0"/>
              <a:t>에 </a:t>
            </a:r>
            <a:r>
              <a:rPr lang="en-US" altLang="ko-KR" dirty="0"/>
              <a:t>unsigned 4bit </a:t>
            </a:r>
            <a:r>
              <a:rPr lang="ko-KR" altLang="en-US" dirty="0"/>
              <a:t>저장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8bit input/weight</a:t>
            </a:r>
            <a:r>
              <a:rPr lang="ko-KR" altLang="en-US" dirty="0"/>
              <a:t>는 두 번의 </a:t>
            </a:r>
            <a:r>
              <a:rPr lang="en-US" altLang="ko-KR" dirty="0"/>
              <a:t>MAC</a:t>
            </a:r>
            <a:r>
              <a:rPr lang="ko-KR" altLang="en-US" dirty="0"/>
              <a:t>연산으로 처리 가능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2’s</a:t>
            </a:r>
            <a:r>
              <a:rPr lang="ko-KR" altLang="en-US" dirty="0"/>
              <a:t> </a:t>
            </a:r>
            <a:r>
              <a:rPr lang="en-US" altLang="ko-KR" dirty="0"/>
              <a:t>complement</a:t>
            </a:r>
            <a:r>
              <a:rPr lang="ko-KR" altLang="en-US" dirty="0"/>
              <a:t> </a:t>
            </a:r>
            <a:r>
              <a:rPr lang="en-US" altLang="ko-KR" dirty="0"/>
              <a:t>logic</a:t>
            </a:r>
            <a:r>
              <a:rPr lang="ko-KR" altLang="en-US" dirty="0"/>
              <a:t>을 통해 </a:t>
            </a:r>
            <a:r>
              <a:rPr lang="en-US" altLang="ko-KR" dirty="0"/>
              <a:t>signed input</a:t>
            </a:r>
            <a:r>
              <a:rPr lang="ko-KR" altLang="en-US" dirty="0"/>
              <a:t>을 연산할 수 있음</a:t>
            </a:r>
            <a:endParaRPr lang="en-US" altLang="ko-KR" dirty="0"/>
          </a:p>
        </p:txBody>
      </p:sp>
      <p:pic>
        <p:nvPicPr>
          <p:cNvPr id="3" name="그림 2" descr="텍스트, 스크린샷, 도표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317BE4-74CF-EFA6-C75B-E30AA2F3D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3" y="2171700"/>
            <a:ext cx="7920000" cy="672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6C793-1421-40D6-0C95-FFBF4419D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F5D55FA8-C6C9-3A75-CB6A-BB236D9E1465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III. Implementation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A51C5-8277-EDFC-E6EE-53CA9C6FA6FF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DCIM macro </a:t>
            </a:r>
            <a:r>
              <a:rPr lang="ko-KR" altLang="en-US" sz="3200" dirty="0"/>
              <a:t>회로 및 레이아웃 최적화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F807A-6CD8-ECFC-E430-E048376C11A7}"/>
              </a:ext>
            </a:extLst>
          </p:cNvPr>
          <p:cNvSpPr txBox="1"/>
          <p:nvPr/>
        </p:nvSpPr>
        <p:spPr>
          <a:xfrm>
            <a:off x="8491504" y="2247900"/>
            <a:ext cx="8729696" cy="701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회로 최적화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CMOS</a:t>
            </a:r>
            <a:r>
              <a:rPr lang="ko-KR" altLang="en-US" sz="2000" dirty="0"/>
              <a:t>형 읽기 포트</a:t>
            </a:r>
            <a:r>
              <a:rPr lang="en-US" altLang="ko-KR" sz="2000" dirty="0"/>
              <a:t>(</a:t>
            </a:r>
            <a:r>
              <a:rPr lang="ko-KR" altLang="en-US" sz="2000" dirty="0"/>
              <a:t>인버터와 전송 게이트</a:t>
            </a:r>
            <a:r>
              <a:rPr lang="en-US" altLang="ko-KR" sz="2000" dirty="0"/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 </a:t>
            </a:r>
            <a:r>
              <a:rPr lang="en-US" altLang="ko-KR" dirty="0"/>
              <a:t>RBL </a:t>
            </a:r>
            <a:r>
              <a:rPr lang="en-US" altLang="ko-KR" dirty="0" err="1"/>
              <a:t>precharge</a:t>
            </a:r>
            <a:r>
              <a:rPr lang="en-US" altLang="ko-KR" dirty="0"/>
              <a:t> </a:t>
            </a:r>
            <a:r>
              <a:rPr lang="ko-KR" altLang="en-US" dirty="0"/>
              <a:t>불필요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동일 </a:t>
            </a:r>
            <a:r>
              <a:rPr lang="en-US" altLang="ko-KR" dirty="0"/>
              <a:t>weight </a:t>
            </a:r>
            <a:r>
              <a:rPr lang="ko-KR" altLang="en-US" dirty="0"/>
              <a:t>재사용 시 </a:t>
            </a:r>
            <a:r>
              <a:rPr lang="en-US" altLang="ko-KR" dirty="0"/>
              <a:t>RWL </a:t>
            </a:r>
            <a:r>
              <a:rPr lang="ko-KR" altLang="en-US" dirty="0"/>
              <a:t>유지 가능 → 전력 소모를 줄임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Reversed-polarity </a:t>
            </a:r>
            <a:r>
              <a:rPr lang="ko-KR" altLang="en-US" sz="2000" dirty="0"/>
              <a:t>전가산기 도입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논리 반전 구조로 트랜지스터 수 절감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면적 </a:t>
            </a:r>
            <a:r>
              <a:rPr lang="en-US" altLang="ko-KR" dirty="0"/>
              <a:t>12.5%, </a:t>
            </a:r>
            <a:r>
              <a:rPr lang="ko-KR" altLang="en-US" dirty="0"/>
              <a:t>전력 </a:t>
            </a:r>
            <a:r>
              <a:rPr lang="en-US" altLang="ko-KR" dirty="0"/>
              <a:t>15%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레이아웃 최적화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12T bit-cell</a:t>
            </a:r>
            <a:r>
              <a:rPr lang="ko-KR" altLang="en-US" sz="2000" dirty="0"/>
              <a:t> 표준 셀 면적 </a:t>
            </a:r>
            <a:r>
              <a:rPr lang="en-US" altLang="ko-KR" sz="2000" dirty="0"/>
              <a:t>: 0.075μm²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 파운드리 제공 </a:t>
            </a:r>
            <a:r>
              <a:rPr lang="en-US" altLang="ko-KR" dirty="0"/>
              <a:t>6T/8T SRAM(dummy row </a:t>
            </a:r>
            <a:r>
              <a:rPr lang="ko-KR" altLang="en-US" dirty="0"/>
              <a:t>필요</a:t>
            </a:r>
            <a:r>
              <a:rPr lang="en-US" altLang="ko-KR" dirty="0"/>
              <a:t>)</a:t>
            </a:r>
            <a:r>
              <a:rPr lang="ko-KR" altLang="en-US" dirty="0"/>
              <a:t>보다 전체 면적 더 작을 수 있음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 이유 </a:t>
            </a:r>
            <a:r>
              <a:rPr lang="en-US" altLang="ko-KR" dirty="0"/>
              <a:t>: </a:t>
            </a:r>
            <a:r>
              <a:rPr lang="ko-KR" altLang="en-US" dirty="0"/>
              <a:t>로직 ↔ </a:t>
            </a:r>
            <a:r>
              <a:rPr lang="ko-KR" altLang="en-US" dirty="0" err="1"/>
              <a:t>비트셀</a:t>
            </a:r>
            <a:r>
              <a:rPr lang="ko-KR" altLang="en-US" dirty="0"/>
              <a:t> 전환 영역에서 </a:t>
            </a:r>
            <a:r>
              <a:rPr lang="en-US" altLang="ko-KR" dirty="0"/>
              <a:t>dummy </a:t>
            </a:r>
            <a:r>
              <a:rPr lang="ko-KR" altLang="en-US" dirty="0"/>
              <a:t>영역 없이 직접 연결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 </a:t>
            </a:r>
            <a:r>
              <a:rPr lang="ko-KR" altLang="en-US" sz="2000" dirty="0" err="1"/>
              <a:t>비트셀</a:t>
            </a:r>
            <a:r>
              <a:rPr lang="ko-KR" altLang="en-US" sz="2000" dirty="0"/>
              <a:t> 배열 내 셀 경계는 일반 셀 배치와 다르게 함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Source–Drain(S-D </a:t>
            </a:r>
            <a:r>
              <a:rPr lang="ko-KR" altLang="en-US" dirty="0"/>
              <a:t>공유</a:t>
            </a:r>
            <a:r>
              <a:rPr lang="en-US" altLang="ko-KR" dirty="0"/>
              <a:t>) </a:t>
            </a:r>
            <a:r>
              <a:rPr lang="ko-KR" altLang="en-US" dirty="0"/>
              <a:t>기준으로 정렬하여 면적 최소화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WWL </a:t>
            </a:r>
            <a:r>
              <a:rPr lang="ko-KR" altLang="en-US" sz="2000" dirty="0" err="1"/>
              <a:t>인터리브</a:t>
            </a:r>
            <a:r>
              <a:rPr lang="ko-KR" altLang="en-US" sz="2000" dirty="0"/>
              <a:t> </a:t>
            </a:r>
            <a:r>
              <a:rPr lang="en-US" altLang="ko-KR" sz="2000" dirty="0"/>
              <a:t>+ RWL </a:t>
            </a:r>
            <a:r>
              <a:rPr lang="ko-KR" altLang="en-US" sz="2000" dirty="0"/>
              <a:t>공유 구조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레이아웃 라우팅 효율적으로 배치</a:t>
            </a:r>
            <a:endParaRPr lang="en-US" altLang="ko-KR" dirty="0"/>
          </a:p>
        </p:txBody>
      </p:sp>
      <p:pic>
        <p:nvPicPr>
          <p:cNvPr id="4" name="그림 3" descr="텍스트, 도표, 평면도, 개략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157B31-466E-7D91-5493-AC0CDD1D0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61" y="2552700"/>
            <a:ext cx="706243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9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4F97F-8B72-9DC6-5816-0BE03CAAF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3384A60B-2A36-0060-6C62-D80B156ECAC6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Results &amp; Discussion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B3B469-3B55-3313-A253-0F3BC00A6862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results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E87BC-2CB8-A3E9-B308-76868537E600}"/>
              </a:ext>
            </a:extLst>
          </p:cNvPr>
          <p:cNvSpPr txBox="1"/>
          <p:nvPr/>
        </p:nvSpPr>
        <p:spPr>
          <a:xfrm>
            <a:off x="8153400" y="1888214"/>
            <a:ext cx="8348696" cy="567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Specification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공정 </a:t>
            </a:r>
            <a:r>
              <a:rPr lang="en-US" altLang="ko-KR" sz="2000" dirty="0"/>
              <a:t>: 5nm (HKMG) FinFET </a:t>
            </a:r>
            <a:r>
              <a:rPr lang="ko-KR" altLang="en-US" sz="2000" dirty="0"/>
              <a:t>공정 노드</a:t>
            </a:r>
            <a:r>
              <a:rPr lang="en-US" altLang="ko-KR" sz="2000" dirty="0"/>
              <a:t>, DCIM macro</a:t>
            </a:r>
            <a:r>
              <a:rPr lang="ko-KR" altLang="en-US" sz="2000" dirty="0"/>
              <a:t> </a:t>
            </a:r>
            <a:r>
              <a:rPr lang="en-US" altLang="ko-KR" sz="2000" dirty="0"/>
              <a:t>8</a:t>
            </a:r>
            <a:r>
              <a:rPr lang="ko-KR" altLang="en-US" sz="2000" dirty="0"/>
              <a:t>개 구현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Macro </a:t>
            </a:r>
            <a:r>
              <a:rPr lang="ko-KR" altLang="en-US" sz="2000" dirty="0"/>
              <a:t>면적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1</a:t>
            </a:r>
            <a:r>
              <a:rPr lang="ko-KR" altLang="en-US" dirty="0"/>
              <a:t>개당 </a:t>
            </a:r>
            <a:r>
              <a:rPr lang="en-US" altLang="ko-KR" dirty="0"/>
              <a:t>0.0133 mm² (109μm × 122μm)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유사 아키텍처의 디지털 플로우 구현 대비 </a:t>
            </a:r>
            <a:r>
              <a:rPr lang="en-US" altLang="ko-KR" dirty="0"/>
              <a:t>3</a:t>
            </a:r>
            <a:r>
              <a:rPr lang="ko-KR" altLang="en-US" dirty="0"/>
              <a:t>배 면적 절감된 수치</a:t>
            </a:r>
            <a:r>
              <a:rPr lang="en-US" altLang="ko-KR" dirty="0"/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동작 특성 </a:t>
            </a:r>
            <a:r>
              <a:rPr lang="en-US" altLang="ko-KR" sz="2000" dirty="0"/>
              <a:t>: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VMIN &lt; 0.5V @ -40°C (95% yield)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altLang="ko-KR" dirty="0"/>
              <a:t>fMAX = 0.36 / 0.96 / 1.44 GHz @ 0.5 / 0.7 / 0.9V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성능 </a:t>
            </a:r>
            <a:r>
              <a:rPr lang="en-US" altLang="ko-KR" sz="2000" dirty="0"/>
              <a:t>: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221.2 TOPS/mm² @ 0.9V, 55.3 TOPS/mm² @ 0.5V (4b/4b)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메모리 용량</a:t>
            </a:r>
            <a:r>
              <a:rPr lang="en-US" altLang="ko-KR" dirty="0"/>
              <a:t>(row)</a:t>
            </a:r>
            <a:r>
              <a:rPr lang="ko-KR" altLang="en-US" dirty="0"/>
              <a:t>을 줄이면</a:t>
            </a:r>
            <a:r>
              <a:rPr lang="en-US" altLang="ko-KR" dirty="0"/>
              <a:t>, TOPS/mm² </a:t>
            </a:r>
            <a:r>
              <a:rPr lang="ko-KR" altLang="en-US" dirty="0"/>
              <a:t>성능이 향상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최대 </a:t>
            </a:r>
            <a:r>
              <a:rPr lang="en-US" altLang="ko-KR" dirty="0"/>
              <a:t>253.5 TOPS/W @ 0.5V (</a:t>
            </a:r>
            <a:r>
              <a:rPr lang="ko-KR" altLang="en-US" dirty="0"/>
              <a:t>전력 대비 성능이 가장 좋음</a:t>
            </a:r>
            <a:r>
              <a:rPr lang="en-US" altLang="ko-KR" dirty="0"/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희소도 조건에 따라 전력 소모도 변화함</a:t>
            </a:r>
          </a:p>
        </p:txBody>
      </p:sp>
      <p:pic>
        <p:nvPicPr>
          <p:cNvPr id="9" name="그림 8" descr="텍스트, 라인, 도표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4BBDC6-A1F9-65E8-E008-61797D75D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2" y="1890389"/>
            <a:ext cx="7135757" cy="5099178"/>
          </a:xfrm>
          <a:prstGeom prst="rect">
            <a:avLst/>
          </a:prstGeom>
        </p:spPr>
      </p:pic>
      <p:pic>
        <p:nvPicPr>
          <p:cNvPr id="11" name="그림 10" descr="텍스트, 스크린샷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BFD699-2FF2-BC95-6F19-9363426C8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0" y="6989567"/>
            <a:ext cx="4729560" cy="310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2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CF92-7F48-4E4C-F90C-ED89BC1D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16CD9CC7-7FCB-3501-84C8-E457B2922F50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Results &amp; Discussion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3AE20-5163-A8D4-0369-3DABC950BA56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2A173-17B4-9285-0480-3182FEAB4340}"/>
              </a:ext>
            </a:extLst>
          </p:cNvPr>
          <p:cNvSpPr txBox="1"/>
          <p:nvPr/>
        </p:nvSpPr>
        <p:spPr>
          <a:xfrm>
            <a:off x="7620000" y="1752829"/>
            <a:ext cx="9829800" cy="6782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기존 </a:t>
            </a:r>
            <a:r>
              <a:rPr lang="en-US" altLang="ko-KR" sz="2000" b="1" dirty="0"/>
              <a:t>ACIM </a:t>
            </a:r>
            <a:r>
              <a:rPr lang="ko-KR" altLang="en-US" sz="2000" b="1" dirty="0"/>
              <a:t>대비 </a:t>
            </a:r>
            <a:r>
              <a:rPr lang="en-US" altLang="ko-KR" sz="2000" b="1" dirty="0"/>
              <a:t>DCIM</a:t>
            </a:r>
            <a:r>
              <a:rPr lang="ko-KR" altLang="en-US" sz="2000" b="1" dirty="0"/>
              <a:t>의 장점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정확도 손실 없음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 ADC </a:t>
            </a:r>
            <a:r>
              <a:rPr lang="ko-KR" altLang="en-US" dirty="0"/>
              <a:t>미사용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truncation(precision)/gain error </a:t>
            </a:r>
            <a:r>
              <a:rPr lang="ko-KR" altLang="en-US" dirty="0"/>
              <a:t>발생 없음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유연한 비트 폭 지원 </a:t>
            </a:r>
            <a:r>
              <a:rPr lang="en-US" altLang="ko-KR" sz="2000" dirty="0"/>
              <a:t>(signed/unsigned)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DVFS </a:t>
            </a:r>
            <a:r>
              <a:rPr lang="ko-KR" altLang="en-US" sz="2000" dirty="0"/>
              <a:t>가능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우수한 </a:t>
            </a:r>
            <a:r>
              <a:rPr lang="en-US" altLang="ko-KR" sz="2000" dirty="0"/>
              <a:t>DFT(Testability) </a:t>
            </a:r>
            <a:r>
              <a:rPr lang="ko-KR" altLang="en-US" sz="2000" dirty="0"/>
              <a:t>특성 제공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5nm </a:t>
            </a:r>
            <a:r>
              <a:rPr lang="ko-KR" altLang="en-US" sz="2000" dirty="0"/>
              <a:t>공정 </a:t>
            </a:r>
            <a:r>
              <a:rPr lang="en-US" altLang="ko-KR" sz="2000" dirty="0"/>
              <a:t>DCIM</a:t>
            </a:r>
            <a:r>
              <a:rPr lang="ko-KR" altLang="en-US" sz="2000" dirty="0"/>
              <a:t>은 </a:t>
            </a:r>
            <a:r>
              <a:rPr lang="en-US" altLang="ko-KR" sz="2000" dirty="0"/>
              <a:t>ACIM </a:t>
            </a:r>
            <a:r>
              <a:rPr lang="ko-KR" altLang="en-US" sz="2000" dirty="0"/>
              <a:t>대비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전력 효율 </a:t>
            </a:r>
            <a:r>
              <a:rPr lang="en-US" altLang="ko-KR" dirty="0"/>
              <a:t>1.3×, </a:t>
            </a:r>
            <a:r>
              <a:rPr lang="ko-KR" altLang="en-US" dirty="0"/>
              <a:t>성능</a:t>
            </a:r>
            <a:r>
              <a:rPr lang="en-US" altLang="ko-KR" dirty="0"/>
              <a:t>/</a:t>
            </a:r>
            <a:r>
              <a:rPr lang="ko-KR" altLang="en-US" dirty="0"/>
              <a:t>면적 효율 </a:t>
            </a:r>
            <a:r>
              <a:rPr lang="en-US" altLang="ko-KR" dirty="0"/>
              <a:t>1.4× </a:t>
            </a:r>
            <a:r>
              <a:rPr lang="ko-KR" altLang="en-US" dirty="0"/>
              <a:t>향상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디지털 플로우 기반 구현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7nm-&gt;5nm </a:t>
            </a:r>
            <a:r>
              <a:rPr lang="ko-KR" altLang="en-US" dirty="0"/>
              <a:t>공정 스케일링과 </a:t>
            </a:r>
            <a:r>
              <a:rPr lang="en-US" altLang="ko-KR" dirty="0"/>
              <a:t>APR</a:t>
            </a:r>
            <a:r>
              <a:rPr lang="ko-KR" altLang="en-US" dirty="0"/>
              <a:t>사용하여</a:t>
            </a:r>
            <a:r>
              <a:rPr lang="en-US" altLang="ko-KR" dirty="0"/>
              <a:t> </a:t>
            </a:r>
            <a:r>
              <a:rPr lang="ko-KR" altLang="en-US" dirty="0"/>
              <a:t>로직 밀도 </a:t>
            </a:r>
            <a:r>
              <a:rPr lang="en-US" altLang="ko-KR" dirty="0"/>
              <a:t>1.5~2x, </a:t>
            </a:r>
            <a:r>
              <a:rPr lang="ko-KR" altLang="en-US" dirty="0"/>
              <a:t>전력</a:t>
            </a:r>
            <a:r>
              <a:rPr lang="en-US" altLang="ko-KR" dirty="0"/>
              <a:t>/</a:t>
            </a:r>
            <a:r>
              <a:rPr lang="ko-KR" altLang="en-US" dirty="0"/>
              <a:t>성능 </a:t>
            </a:r>
            <a:r>
              <a:rPr lang="en-US" altLang="ko-KR" dirty="0"/>
              <a:t>1.2x</a:t>
            </a:r>
            <a:r>
              <a:rPr lang="ko-KR" altLang="en-US" dirty="0"/>
              <a:t> 개선 가능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ACIM</a:t>
            </a:r>
            <a:r>
              <a:rPr lang="ko-KR" altLang="en-US" sz="2000" b="1" dirty="0"/>
              <a:t>의 한계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고급 공정 노드에서</a:t>
            </a:r>
            <a:r>
              <a:rPr lang="en-US" altLang="ko-KR" sz="2000" b="1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ADC </a:t>
            </a:r>
            <a:r>
              <a:rPr lang="ko-KR" altLang="en-US" sz="2000" dirty="0"/>
              <a:t>사용 </a:t>
            </a:r>
            <a:r>
              <a:rPr lang="en-US" altLang="ko-KR" sz="2000" dirty="0"/>
              <a:t>: </a:t>
            </a:r>
            <a:r>
              <a:rPr lang="ko-KR" altLang="en-US" sz="2000" dirty="0"/>
              <a:t>동작 범위 제한이</a:t>
            </a:r>
            <a:r>
              <a:rPr lang="en-US" altLang="ko-KR" sz="2000" dirty="0"/>
              <a:t> </a:t>
            </a:r>
            <a:r>
              <a:rPr lang="ko-KR" altLang="en-US" sz="2000" dirty="0"/>
              <a:t>되어있어</a:t>
            </a:r>
            <a:r>
              <a:rPr lang="en-US" altLang="ko-KR" sz="2000" dirty="0"/>
              <a:t> </a:t>
            </a:r>
            <a:r>
              <a:rPr lang="ko-KR" altLang="en-US" sz="2000" dirty="0"/>
              <a:t>전압 스케일링 시 문제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전류 기반 </a:t>
            </a:r>
            <a:r>
              <a:rPr lang="en-US" altLang="ko-KR" sz="2000" dirty="0"/>
              <a:t>ACIM : DIBL</a:t>
            </a:r>
            <a:r>
              <a:rPr lang="ko-KR" altLang="en-US" sz="2000" dirty="0"/>
              <a:t>로 인한 </a:t>
            </a:r>
            <a:r>
              <a:rPr lang="ko-KR" altLang="en-US" sz="2000" dirty="0" err="1"/>
              <a:t>드레인</a:t>
            </a:r>
            <a:r>
              <a:rPr lang="ko-KR" altLang="en-US" sz="2000" dirty="0"/>
              <a:t> 전류 비선형성 증가</a:t>
            </a:r>
            <a:r>
              <a:rPr lang="en-US" altLang="ko-KR" sz="2000" dirty="0"/>
              <a:t>(</a:t>
            </a:r>
            <a:r>
              <a:rPr lang="ko-KR" altLang="en-US" sz="2000" dirty="0"/>
              <a:t>안정성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정전용량 기반 </a:t>
            </a:r>
            <a:r>
              <a:rPr lang="en-US" altLang="ko-KR" sz="2000" dirty="0"/>
              <a:t>ACIM : </a:t>
            </a:r>
            <a:r>
              <a:rPr lang="ko-KR" altLang="en-US" sz="2000" dirty="0"/>
              <a:t>기술 스케일링 시 정전용량</a:t>
            </a:r>
            <a:r>
              <a:rPr lang="en-US" altLang="ko-KR" sz="2000" dirty="0"/>
              <a:t>(cap)</a:t>
            </a:r>
            <a:r>
              <a:rPr lang="ko-KR" altLang="en-US" sz="2000" dirty="0"/>
              <a:t> 감소 문제</a:t>
            </a:r>
            <a:endParaRPr lang="en-US" altLang="ko-KR" sz="2000" dirty="0"/>
          </a:p>
        </p:txBody>
      </p:sp>
      <p:pic>
        <p:nvPicPr>
          <p:cNvPr id="3" name="그림 2" descr="텍스트, 번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2A466FB-F75C-026F-55BF-02BFC3513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2" y="1714501"/>
            <a:ext cx="6602357" cy="5181600"/>
          </a:xfrm>
          <a:prstGeom prst="rect">
            <a:avLst/>
          </a:prstGeom>
        </p:spPr>
      </p:pic>
      <p:pic>
        <p:nvPicPr>
          <p:cNvPr id="7" name="그림 6" descr="텍스트, 도표, 평면도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842A85-1F6B-0D14-2044-E3251E8EB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2" y="6896101"/>
            <a:ext cx="6602357" cy="31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7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6515</TotalTime>
  <Words>1075</Words>
  <Application>Microsoft Office PowerPoint</Application>
  <PresentationFormat>사용자 지정</PresentationFormat>
  <Paragraphs>119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TDTD와이즈굴림</vt:lpstr>
      <vt:lpstr>경기천년제목 Bold</vt:lpstr>
      <vt:lpstr>Wingdings</vt:lpstr>
      <vt:lpstr>Arial</vt:lpstr>
      <vt:lpstr>맑은 고딕</vt:lpstr>
      <vt:lpstr>Nanum Square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김원</cp:lastModifiedBy>
  <cp:revision>1024</cp:revision>
  <dcterms:created xsi:type="dcterms:W3CDTF">2006-08-16T00:00:00Z</dcterms:created>
  <dcterms:modified xsi:type="dcterms:W3CDTF">2025-04-02T04:22:33Z</dcterms:modified>
  <dc:identifier>DAGTPQFuld8</dc:identifier>
</cp:coreProperties>
</file>